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2.xml" ContentType="application/vnd.openxmlformats-officedocument.presentationml.slide+xml"/>
  <Override PartName="/ppt/theme/theme2.xml" ContentType="application/vnd.openxmlformats-officedocument.them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6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67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84" r:id="rId1"/>
  </p:sldMasterIdLst>
  <p:notesMasterIdLst>
    <p:notesMasterId r:id="rId69"/>
  </p:notesMasterIdLst>
  <p:sldIdLst>
    <p:sldId id="256" r:id="rId2"/>
    <p:sldId id="264" r:id="rId3"/>
    <p:sldId id="266" r:id="rId4"/>
    <p:sldId id="269" r:id="rId5"/>
    <p:sldId id="265" r:id="rId6"/>
    <p:sldId id="267" r:id="rId7"/>
    <p:sldId id="268" r:id="rId8"/>
    <p:sldId id="270" r:id="rId9"/>
    <p:sldId id="271" r:id="rId10"/>
    <p:sldId id="272" r:id="rId11"/>
    <p:sldId id="280" r:id="rId12"/>
    <p:sldId id="281" r:id="rId13"/>
    <p:sldId id="282" r:id="rId14"/>
    <p:sldId id="309" r:id="rId15"/>
    <p:sldId id="274" r:id="rId16"/>
    <p:sldId id="311" r:id="rId17"/>
    <p:sldId id="283" r:id="rId18"/>
    <p:sldId id="312" r:id="rId19"/>
    <p:sldId id="284" r:id="rId20"/>
    <p:sldId id="313" r:id="rId21"/>
    <p:sldId id="285" r:id="rId22"/>
    <p:sldId id="310" r:id="rId23"/>
    <p:sldId id="275" r:id="rId24"/>
    <p:sldId id="276" r:id="rId25"/>
    <p:sldId id="277" r:id="rId26"/>
    <p:sldId id="278" r:id="rId27"/>
    <p:sldId id="304" r:id="rId28"/>
    <p:sldId id="279" r:id="rId29"/>
    <p:sldId id="286" r:id="rId30"/>
    <p:sldId id="287" r:id="rId31"/>
    <p:sldId id="288" r:id="rId32"/>
    <p:sldId id="303" r:id="rId33"/>
    <p:sldId id="289" r:id="rId34"/>
    <p:sldId id="290" r:id="rId35"/>
    <p:sldId id="291" r:id="rId36"/>
    <p:sldId id="292" r:id="rId37"/>
    <p:sldId id="308" r:id="rId38"/>
    <p:sldId id="293" r:id="rId39"/>
    <p:sldId id="294" r:id="rId40"/>
    <p:sldId id="295" r:id="rId41"/>
    <p:sldId id="296" r:id="rId42"/>
    <p:sldId id="306" r:id="rId43"/>
    <p:sldId id="297" r:id="rId44"/>
    <p:sldId id="298" r:id="rId45"/>
    <p:sldId id="299" r:id="rId46"/>
    <p:sldId id="300" r:id="rId47"/>
    <p:sldId id="305" r:id="rId48"/>
    <p:sldId id="260" r:id="rId49"/>
    <p:sldId id="261" r:id="rId50"/>
    <p:sldId id="262" r:id="rId51"/>
    <p:sldId id="263" r:id="rId52"/>
    <p:sldId id="307" r:id="rId53"/>
    <p:sldId id="273" r:id="rId54"/>
    <p:sldId id="257" r:id="rId55"/>
    <p:sldId id="258" r:id="rId56"/>
    <p:sldId id="259" r:id="rId57"/>
    <p:sldId id="301" r:id="rId58"/>
    <p:sldId id="302" r:id="rId59"/>
    <p:sldId id="316" r:id="rId60"/>
    <p:sldId id="315" r:id="rId61"/>
    <p:sldId id="317" r:id="rId62"/>
    <p:sldId id="321" r:id="rId63"/>
    <p:sldId id="319" r:id="rId64"/>
    <p:sldId id="318" r:id="rId65"/>
    <p:sldId id="320" r:id="rId66"/>
    <p:sldId id="314" r:id="rId67"/>
    <p:sldId id="32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307" autoAdjust="0"/>
    <p:restoredTop sz="94607" autoAdjust="0"/>
  </p:normalViewPr>
  <p:slideViewPr>
    <p:cSldViewPr>
      <p:cViewPr varScale="1">
        <p:scale>
          <a:sx n="96" d="100"/>
          <a:sy n="96" d="100"/>
        </p:scale>
        <p:origin x="-7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tableStyles" Target="tableStyles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presProps" Target="pres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theme" Target="theme/theme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EC9D4-C239-4801-8C16-3A127CFD6118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46B2C-570E-4951-A851-787BFCFCE4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043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46B2C-570E-4951-A851-787BFCFCE4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4253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46B2C-570E-4951-A851-787BFCFCE4F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46B2C-570E-4951-A851-787BFCFCE4F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F855ED-FD84-439D-8552-076A9AFD744A}" type="datetimeFigureOut">
              <a:rPr lang="en-US" smtClean="0"/>
              <a:pPr/>
              <a:t>11/30/11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12D38FE-EC02-4619-A475-31A8B088960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y Pictures\Hydro project\DSC_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100942"/>
            <a:ext cx="6553200" cy="438685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43179" y="228600"/>
            <a:ext cx="80576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Effects of an Overpass</a:t>
            </a:r>
          </a:p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 a Stream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1752600"/>
            <a:ext cx="2943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Velocity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F:\My Pictures\Hydro project\DSC_1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4343400" cy="2907565"/>
          </a:xfrm>
          <a:prstGeom prst="rect">
            <a:avLst/>
          </a:prstGeom>
          <a:noFill/>
        </p:spPr>
      </p:pic>
      <p:pic>
        <p:nvPicPr>
          <p:cNvPr id="10243" name="Picture 3" descr="F:\My Pictures\Hydro project\DSC_1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352800"/>
            <a:ext cx="4572000" cy="306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457200"/>
            <a:ext cx="6138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Velocity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5146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0.071808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0.043882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0.123226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0.024628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0.024912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0.063357 m/s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r>
              <a:rPr lang="en-US" dirty="0" smtClean="0"/>
              <a:t>Average  0.058636 m/s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72" y="2209800"/>
            <a:ext cx="5944710" cy="35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838200"/>
            <a:ext cx="4981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Velocity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0111" y="25146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0.374803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0.230076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0.240983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0.088675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0.089918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0.151154 m/s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Average	 0.195935 m/s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017" y="2133600"/>
            <a:ext cx="5934910" cy="357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457200"/>
            <a:ext cx="7118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Velocity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3622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0.161196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0.140496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0.102525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0.042746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0.027365 m/s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0.069679 m/s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Average	 0.09067 m/s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81200"/>
            <a:ext cx="563880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533400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9387"/>
            <a:ext cx="8382000" cy="50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0"/>
            <a:ext cx="5334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Discharge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 descr="F:\My Pictures\Hydro project\DSC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85800"/>
            <a:ext cx="7417741" cy="4965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31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40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762000"/>
            <a:ext cx="6807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Discharge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819400"/>
            <a:ext cx="251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Discharge</a:t>
            </a:r>
          </a:p>
          <a:p>
            <a:endParaRPr lang="en-US" dirty="0" smtClean="0"/>
          </a:p>
          <a:p>
            <a:pPr marL="342900" indent="-342900">
              <a:buAutoNum type="arabicPlain"/>
            </a:pPr>
            <a:r>
              <a:rPr lang="en-US" dirty="0" smtClean="0"/>
              <a:t>0.20373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  <a:endParaRPr lang="en-US" dirty="0" smtClean="0"/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0.16297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0.09243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0.080629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0.082795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0.19825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Average </a:t>
            </a:r>
            <a:r>
              <a:rPr lang="en-US" dirty="0"/>
              <a:t>0.136801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9070" y="2957899"/>
            <a:ext cx="23049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Discharge</a:t>
            </a:r>
          </a:p>
          <a:p>
            <a:endParaRPr lang="en-US" dirty="0" smtClean="0"/>
          </a:p>
          <a:p>
            <a:pPr marL="342900" indent="-342900">
              <a:buFontTx/>
              <a:buAutoNum type="arabicPlain"/>
            </a:pPr>
            <a:r>
              <a:rPr lang="en-US" dirty="0"/>
              <a:t>0.8073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0.4889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0.2773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0.2419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0.2484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0.5948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Average	 </a:t>
            </a:r>
            <a:r>
              <a:rPr lang="en-US" dirty="0"/>
              <a:t>0.4431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/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908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3100"/>
            <a:ext cx="457835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26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483" y="762000"/>
            <a:ext cx="8816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Discharge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0"/>
            <a:ext cx="2286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Discharge</a:t>
            </a:r>
          </a:p>
          <a:p>
            <a:endParaRPr lang="en-US" dirty="0" smtClean="0"/>
          </a:p>
          <a:p>
            <a:pPr marL="342900" indent="-342900">
              <a:buFontTx/>
              <a:buAutoNum type="arabicPlain"/>
            </a:pPr>
            <a:r>
              <a:rPr lang="en-US" dirty="0"/>
              <a:t>0.291762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AutoNum type="arabicPlain"/>
            </a:pPr>
            <a:r>
              <a:rPr lang="en-US" dirty="0" smtClean="0"/>
              <a:t> 0.208635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0.127529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0.124951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0.031915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0.068111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Average 	</a:t>
            </a:r>
            <a:r>
              <a:rPr lang="en-US" dirty="0"/>
              <a:t>0.14215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2133600"/>
            <a:ext cx="2209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Discharge</a:t>
            </a:r>
          </a:p>
          <a:p>
            <a:endParaRPr lang="en-US" dirty="0" smtClean="0"/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0.8753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0.6259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0.3826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0.3749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0.0957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0.2043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Average .42645m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  <a:p>
            <a:pPr marL="342900" indent="-342900"/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1529" y="205105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914400"/>
            <a:ext cx="3039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Purpose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601686"/>
            <a:ext cx="716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determine how a manmade structure, an overpass, effects aspects of stream water quality and discharge.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31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99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838200"/>
            <a:ext cx="7786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Discharge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486178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Discharge </a:t>
            </a:r>
          </a:p>
          <a:p>
            <a:endParaRPr lang="en-US" dirty="0" smtClean="0"/>
          </a:p>
          <a:p>
            <a:pPr marL="342900" indent="-342900">
              <a:buFontTx/>
              <a:buAutoNum type="arabicPlain"/>
            </a:pPr>
            <a:r>
              <a:rPr lang="en-US" dirty="0"/>
              <a:t>0.250148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0.157669m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0.103747m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0.028124m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0.018011m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0.060252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Average 0.102992m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2209800"/>
            <a:ext cx="2286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Discharge</a:t>
            </a:r>
          </a:p>
          <a:p>
            <a:endParaRPr lang="en-US" dirty="0" smtClean="0"/>
          </a:p>
          <a:p>
            <a:pPr marL="342900" indent="-342900">
              <a:buFontTx/>
              <a:buAutoNum type="arabicPlain"/>
            </a:pPr>
            <a:r>
              <a:rPr lang="en-US" dirty="0"/>
              <a:t>0.7504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0.4727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0.3112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AutoNum type="arabicPlain"/>
            </a:pPr>
            <a:r>
              <a:rPr lang="en-US" dirty="0" smtClean="0"/>
              <a:t>0.0844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/>
              <a:t>0.054 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FontTx/>
              <a:buAutoNum type="arabicPlain"/>
            </a:pPr>
            <a:r>
              <a:rPr lang="en-US" dirty="0" smtClean="0"/>
              <a:t>0.1808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Average 0.30892m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  <a:endParaRPr lang="en-US" dirty="0"/>
          </a:p>
          <a:p>
            <a:pPr marL="342900" indent="-342900"/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414" y="2263011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57200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82000" cy="50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3400"/>
            <a:ext cx="3215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Turbidity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 descr="F:\My Pictures\Hydro project\DSC_1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6051785" cy="4051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1959" y="320040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3.38 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2.02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2.72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1.46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13.4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2.97 </a:t>
            </a:r>
            <a:r>
              <a:rPr lang="en-US" dirty="0"/>
              <a:t>NTU</a:t>
            </a:r>
          </a:p>
          <a:p>
            <a:pPr marL="8001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Average 4.325 </a:t>
            </a:r>
            <a:r>
              <a:rPr lang="en-US" dirty="0"/>
              <a:t>NTU</a:t>
            </a:r>
          </a:p>
          <a:p>
            <a:pPr marL="342900" indent="-34290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990600"/>
            <a:ext cx="6562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Turbidity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8" y="2560687"/>
            <a:ext cx="5968561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9234" y="1581797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 smtClean="0"/>
              <a:t>1.67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1.5 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3.61 </a:t>
            </a:r>
            <a:r>
              <a:rPr lang="en-US" dirty="0"/>
              <a:t>NTU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	1.91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3.14 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2.03 </a:t>
            </a:r>
            <a:r>
              <a:rPr lang="en-US" dirty="0"/>
              <a:t>NTU</a:t>
            </a:r>
          </a:p>
          <a:p>
            <a:pPr marL="800100" lvl="1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 2.31 </a:t>
            </a:r>
            <a:r>
              <a:rPr lang="en-US" dirty="0"/>
              <a:t>NTU</a:t>
            </a:r>
          </a:p>
          <a:p>
            <a:pPr marL="342900" indent="-34290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257800"/>
            <a:ext cx="8571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Turbidity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70" y="1143000"/>
            <a:ext cx="5760893" cy="346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58217" y="2819400"/>
            <a:ext cx="2667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 smtClean="0"/>
              <a:t>1.45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1.75 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5.83 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2.08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3.55 </a:t>
            </a:r>
            <a:r>
              <a:rPr lang="en-US" dirty="0"/>
              <a:t>NTU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2.24 NTU</a:t>
            </a:r>
            <a:endParaRPr lang="en-US" dirty="0"/>
          </a:p>
          <a:p>
            <a:pPr marL="800100" lvl="1" indent="-342900"/>
            <a:r>
              <a:rPr lang="en-US" dirty="0" smtClean="0"/>
              <a:t> </a:t>
            </a:r>
          </a:p>
          <a:p>
            <a:pPr marL="342900" lvl="1" indent="-342900"/>
            <a:r>
              <a:rPr lang="en-US" dirty="0" smtClean="0"/>
              <a:t>Average 2.816667 NTU</a:t>
            </a:r>
          </a:p>
          <a:p>
            <a:pPr marL="342900" indent="-34290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838200"/>
            <a:ext cx="7541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Turbidity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6077217" cy="365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04800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98625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7400" y="228600"/>
            <a:ext cx="312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Average</a:t>
            </a:r>
          </a:p>
          <a:p>
            <a:r>
              <a:rPr lang="en-US" sz="1600" dirty="0" smtClean="0"/>
              <a:t>Upstream </a:t>
            </a:r>
            <a:r>
              <a:rPr lang="en-US" sz="1600" dirty="0"/>
              <a:t>4.325 NTU</a:t>
            </a:r>
          </a:p>
          <a:p>
            <a:r>
              <a:rPr lang="en-US" sz="1600" dirty="0"/>
              <a:t>Under 2.31 NTU</a:t>
            </a:r>
          </a:p>
          <a:p>
            <a:r>
              <a:rPr lang="en-US" sz="1600" dirty="0"/>
              <a:t>Downstream 2.816666667 NTU</a:t>
            </a:r>
          </a:p>
          <a:p>
            <a:r>
              <a:rPr lang="en-US" sz="1600" dirty="0" smtClean="0"/>
              <a:t>Average </a:t>
            </a:r>
            <a:r>
              <a:rPr lang="en-US" sz="1600" dirty="0"/>
              <a:t>Iowa 14 NTU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3057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Chloride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F:\My Pictures\Hydro project\DSC_1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1371600"/>
            <a:ext cx="7285097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5334000"/>
            <a:ext cx="6417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Chloride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905000"/>
            <a:ext cx="205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1.45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1.8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1.4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1.6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1.5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1.2</a:t>
            </a:r>
          </a:p>
          <a:p>
            <a:pPr marL="800100" lvl="1" indent="-342900"/>
            <a:r>
              <a:rPr lang="en-US" dirty="0" smtClean="0"/>
              <a:t> </a:t>
            </a:r>
          </a:p>
          <a:p>
            <a:pPr marL="342900" indent="-342900"/>
            <a:r>
              <a:rPr lang="en-US" dirty="0" smtClean="0"/>
              <a:t>Average 1.491667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Average 36 ppm  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9082"/>
            <a:ext cx="5906687" cy="35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My Pictures\Hydro project\DSC_1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048000"/>
            <a:ext cx="4876800" cy="326463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62600" y="1143000"/>
            <a:ext cx="3068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Location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F:\My Pictures\Hydro project\DSC_16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4913489" cy="3289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90600"/>
            <a:ext cx="8426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Chloride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080657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1.3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1.6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1.4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1.6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1.4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1.4</a:t>
            </a:r>
          </a:p>
          <a:p>
            <a:pPr marL="800100" lvl="1" indent="-342900"/>
            <a:endParaRPr lang="en-US" dirty="0" smtClean="0"/>
          </a:p>
          <a:p>
            <a:pPr marL="342900" indent="-342900"/>
            <a:r>
              <a:rPr lang="en-US" dirty="0" smtClean="0"/>
              <a:t>Average 1.45 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Average 36 ppm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70" y="2209800"/>
            <a:ext cx="595799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5562600"/>
            <a:ext cx="7397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Chloride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1905000"/>
            <a:ext cx="220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1.4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1.6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1.4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1.5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1.4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1.19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Average	 1.415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/>
              <a:t>Average 33 ppm 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" y="1066800"/>
            <a:ext cx="595799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92" y="293914"/>
            <a:ext cx="5918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772400" cy="46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3600" y="457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Upstream 1.491666667 or 36 ppm</a:t>
            </a:r>
          </a:p>
          <a:p>
            <a:r>
              <a:rPr lang="en-US" sz="1600" dirty="0"/>
              <a:t>Under 1.45 or 36 ppm</a:t>
            </a:r>
          </a:p>
          <a:p>
            <a:r>
              <a:rPr lang="en-US" sz="1600" dirty="0"/>
              <a:t>Downstream 1.415 or 33 ppm</a:t>
            </a:r>
          </a:p>
          <a:p>
            <a:r>
              <a:rPr lang="en-US" sz="1600" dirty="0" smtClean="0"/>
              <a:t>Average </a:t>
            </a:r>
            <a:r>
              <a:rPr lang="en-US" sz="1600" dirty="0"/>
              <a:t>Iowa 1 or 22 ppm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62000"/>
            <a:ext cx="4542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Temperature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 descr="F:\My Pictures\Hydro project\DSC_1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7076252" cy="4736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914400"/>
            <a:ext cx="7740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Temperature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3322" y="2743200"/>
            <a:ext cx="2667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 9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12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 8.3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 11.3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 9.5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 6.6 °C</a:t>
            </a:r>
          </a:p>
          <a:p>
            <a:pPr marL="342900" indent="-342900"/>
            <a:endParaRPr lang="en-US" dirty="0" smtClean="0"/>
          </a:p>
          <a:p>
            <a:pPr marL="342900" lvl="1" indent="-342900"/>
            <a:r>
              <a:rPr lang="en-US" dirty="0" smtClean="0"/>
              <a:t>Average	 9.45 </a:t>
            </a:r>
            <a:r>
              <a:rPr lang="en-US" dirty="0"/>
              <a:t>°C</a:t>
            </a:r>
          </a:p>
          <a:p>
            <a:pPr marL="342900" indent="-342900"/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2018392"/>
            <a:ext cx="5896123" cy="40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685800"/>
            <a:ext cx="55541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</a:t>
            </a:r>
          </a:p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Temperature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7548" y="3088838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/>
              <a:t>10.4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12  </a:t>
            </a:r>
            <a:r>
              <a:rPr lang="en-US" dirty="0"/>
              <a:t>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7.9 </a:t>
            </a:r>
            <a:r>
              <a:rPr lang="en-US" dirty="0"/>
              <a:t>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10.5 </a:t>
            </a:r>
            <a:r>
              <a:rPr lang="en-US" dirty="0"/>
              <a:t>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8.7 </a:t>
            </a:r>
            <a:r>
              <a:rPr lang="en-US" dirty="0"/>
              <a:t>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5 </a:t>
            </a:r>
            <a:r>
              <a:rPr lang="en-US" dirty="0"/>
              <a:t>°C</a:t>
            </a:r>
          </a:p>
          <a:p>
            <a:pPr marL="342900" indent="-342900"/>
            <a:endParaRPr lang="en-US" dirty="0" smtClean="0"/>
          </a:p>
          <a:p>
            <a:pPr marL="342900" lvl="1" indent="-342900"/>
            <a:r>
              <a:rPr lang="en-US" dirty="0" smtClean="0"/>
              <a:t>Average 	</a:t>
            </a:r>
            <a:r>
              <a:rPr lang="en-US" dirty="0"/>
              <a:t>9.083333333 °C</a:t>
            </a:r>
          </a:p>
          <a:p>
            <a:pPr marL="342900" indent="-342900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532416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257800"/>
            <a:ext cx="872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Temperature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905000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/>
              <a:t>10.7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12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7.4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10.6 °</a:t>
            </a:r>
            <a:r>
              <a:rPr lang="en-US" dirty="0" smtClean="0"/>
              <a:t>C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 8.5 °C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4.6 °C</a:t>
            </a:r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Average	 8.966666667 </a:t>
            </a:r>
            <a:r>
              <a:rPr lang="en-US" dirty="0"/>
              <a:t>°C</a:t>
            </a:r>
          </a:p>
          <a:p>
            <a:pPr marL="342900" indent="-342900"/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34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228600"/>
            <a:ext cx="5602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371600"/>
            <a:ext cx="8514677" cy="511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9800" y="2943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en-US" sz="1600" dirty="0"/>
              <a:t>Upstream 9.45 °C</a:t>
            </a:r>
          </a:p>
          <a:p>
            <a:pPr marL="0" lvl="1"/>
            <a:r>
              <a:rPr lang="en-US" sz="1600" dirty="0"/>
              <a:t>Under 9.083333333 °C</a:t>
            </a:r>
          </a:p>
          <a:p>
            <a:pPr marL="0" lvl="1"/>
            <a:r>
              <a:rPr lang="en-US" sz="1600" dirty="0"/>
              <a:t>Downstream 8.966666667 °C</a:t>
            </a:r>
          </a:p>
          <a:p>
            <a:pPr marL="0" lvl="1"/>
            <a:r>
              <a:rPr lang="en-US" sz="1600" dirty="0" smtClean="0"/>
              <a:t>Average </a:t>
            </a:r>
            <a:r>
              <a:rPr lang="en-US" sz="1600" dirty="0"/>
              <a:t>Iowa 11 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362200"/>
            <a:ext cx="76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 descr="F:\My Pictures\Hydro project\DSC_1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6858000" cy="4590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5181600"/>
            <a:ext cx="453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pH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1687286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8.15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8.03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8.24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8.15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8.16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8.27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Average	 8.166667 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83123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owner\Pictures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83820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609600"/>
            <a:ext cx="6540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pH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26670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8.06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8.02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8.27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8.15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8.2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 8.2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Average	 8.15 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32930"/>
            <a:ext cx="6314681" cy="448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066800"/>
            <a:ext cx="55111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pH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8956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8.1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8.05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8.28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8.16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8.19 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8.29 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Average	8.178333 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2051050"/>
            <a:ext cx="5715029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72143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99" y="1524000"/>
            <a:ext cx="760595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4467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Upstream 8.166666667</a:t>
            </a:r>
          </a:p>
          <a:p>
            <a:r>
              <a:rPr lang="en-US" sz="1600" dirty="0"/>
              <a:t>Under 8.15</a:t>
            </a:r>
          </a:p>
          <a:p>
            <a:r>
              <a:rPr lang="en-US" sz="1600" dirty="0"/>
              <a:t>Downstream 8.1783333</a:t>
            </a:r>
          </a:p>
          <a:p>
            <a:r>
              <a:rPr lang="en-US" sz="1600" dirty="0" smtClean="0"/>
              <a:t>Average </a:t>
            </a:r>
            <a:r>
              <a:rPr lang="en-US" sz="1600" dirty="0"/>
              <a:t>Iowa 8.2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143000"/>
            <a:ext cx="7336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Total Dissolved Solids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2" name="Picture 2" descr="F:\My Pictures\Hydro project\DSC_1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33600"/>
            <a:ext cx="6248400" cy="418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990600"/>
            <a:ext cx="4872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TDS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0257" y="297180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434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470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/>
              <a:t> 440 ppm</a:t>
            </a:r>
          </a:p>
          <a:p>
            <a:pPr marL="800100" lvl="1" indent="-342900">
              <a:buAutoNum type="arabicPlain"/>
            </a:pPr>
            <a:r>
              <a:rPr lang="en-US" dirty="0" smtClean="0"/>
              <a:t>	433 </a:t>
            </a:r>
            <a:r>
              <a:rPr lang="en-US" dirty="0"/>
              <a:t>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433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440 ppm</a:t>
            </a:r>
          </a:p>
          <a:p>
            <a:pPr marL="800100" lvl="1" indent="-342900">
              <a:buAutoNum type="arabicPlain"/>
            </a:pPr>
            <a:endParaRPr lang="en-US" dirty="0" smtClean="0"/>
          </a:p>
          <a:p>
            <a:pPr marL="342900" indent="-342900"/>
            <a:r>
              <a:rPr lang="en-US" dirty="0" smtClean="0"/>
              <a:t> Average 441.6667 </a:t>
            </a:r>
            <a:r>
              <a:rPr lang="en-US" dirty="0"/>
              <a:t>ppm</a:t>
            </a:r>
          </a:p>
          <a:p>
            <a:pPr marL="342900" indent="-342900"/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49227"/>
            <a:ext cx="6576971" cy="39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685800"/>
            <a:ext cx="6882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TDS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7629" y="2667000"/>
            <a:ext cx="2667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/>
              <a:t>430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459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433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437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431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425 ppm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	 </a:t>
            </a:r>
            <a:r>
              <a:rPr lang="en-US" dirty="0"/>
              <a:t>435.8333 ppm</a:t>
            </a:r>
          </a:p>
          <a:p>
            <a:pPr marL="342900" indent="-342900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881922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105400"/>
            <a:ext cx="5852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TDS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7193" y="17526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/>
              <a:t>430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458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432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436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418 ppm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415 ppm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	 431.5 </a:t>
            </a:r>
            <a:r>
              <a:rPr lang="en-US" dirty="0"/>
              <a:t>ppm</a:t>
            </a:r>
          </a:p>
          <a:p>
            <a:pPr marL="342900" indent="-342900"/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7462"/>
            <a:ext cx="671859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42" y="381000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05225" cy="517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381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Upstream 441.6666667 ppm</a:t>
            </a:r>
          </a:p>
          <a:p>
            <a:r>
              <a:rPr lang="en-US" sz="1600" dirty="0"/>
              <a:t>Under 435.8333333 ppm</a:t>
            </a:r>
          </a:p>
          <a:p>
            <a:r>
              <a:rPr lang="en-US" sz="1600" dirty="0"/>
              <a:t>Downstream 431.5 ppm</a:t>
            </a:r>
          </a:p>
          <a:p>
            <a:r>
              <a:rPr lang="en-US" sz="1600" dirty="0" smtClean="0"/>
              <a:t>Average </a:t>
            </a:r>
            <a:r>
              <a:rPr lang="en-US" sz="1600" dirty="0"/>
              <a:t>Iowa 367 ppm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59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Dissolved Oxygen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 descr="F:\My Pictures\Hydro project\DSC_1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570695" cy="5334000"/>
          </a:xfrm>
          <a:prstGeom prst="rect">
            <a:avLst/>
          </a:prstGeom>
          <a:noFill/>
        </p:spPr>
      </p:pic>
      <p:pic>
        <p:nvPicPr>
          <p:cNvPr id="17411" name="Picture 3" descr="F:\My Pictures\Hydro project\DSC_1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581400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762000"/>
            <a:ext cx="4665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DO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5740" y="2667000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lain"/>
            </a:pPr>
            <a:r>
              <a:rPr lang="en-US" dirty="0" smtClean="0"/>
              <a:t>10.8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9.05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8.39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7.6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9.47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9.68 mg/L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	 </a:t>
            </a:r>
            <a:r>
              <a:rPr lang="en-US" dirty="0"/>
              <a:t>9.165 mg/L</a:t>
            </a:r>
          </a:p>
          <a:p>
            <a:pPr marL="342900" indent="-342900"/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13" y="2286000"/>
            <a:ext cx="659182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8927" y="1524000"/>
            <a:ext cx="35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F:\My Pictures\Hydro project\DSC_1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5027319" cy="3365395"/>
          </a:xfrm>
          <a:prstGeom prst="rect">
            <a:avLst/>
          </a:prstGeom>
          <a:noFill/>
        </p:spPr>
      </p:pic>
      <p:pic>
        <p:nvPicPr>
          <p:cNvPr id="3075" name="Picture 3" descr="F:\My Pictures\Hydro project\DSC_1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76600"/>
            <a:ext cx="4913489" cy="32891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5410200"/>
            <a:ext cx="6674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DO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981200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/>
              <a:t>10.15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9.39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8.7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7.87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9.45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9.69 mg/L</a:t>
            </a:r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	 9.208333 mg/L</a:t>
            </a:r>
            <a:endParaRPr lang="en-US" dirty="0"/>
          </a:p>
          <a:p>
            <a:pPr marL="342900" indent="-342900"/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3250"/>
            <a:ext cx="59436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685800"/>
            <a:ext cx="5645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DO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59080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/>
              <a:t>8.06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9.79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10.06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8.29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10.16 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 </a:t>
            </a:r>
            <a:r>
              <a:rPr lang="en-US" dirty="0"/>
              <a:t>10.47 mg/L</a:t>
            </a:r>
          </a:p>
          <a:p>
            <a:pPr marL="800100" lvl="1" indent="-342900">
              <a:buAutoNum type="arabicPlain"/>
            </a:pPr>
            <a:endParaRPr lang="en-US" dirty="0" smtClean="0"/>
          </a:p>
          <a:p>
            <a:pPr marL="342900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	 </a:t>
            </a:r>
            <a:r>
              <a:rPr lang="en-US" dirty="0"/>
              <a:t>9.471667 mg/L</a:t>
            </a:r>
          </a:p>
          <a:p>
            <a:pPr marL="342900" indent="-342900"/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52600"/>
            <a:ext cx="55626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28600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41" y="1600199"/>
            <a:ext cx="8315475" cy="499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381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Upstream 9.165 mg/L</a:t>
            </a:r>
          </a:p>
          <a:p>
            <a:r>
              <a:rPr lang="en-US" sz="1600" dirty="0"/>
              <a:t>Under 9.208333333 mg/L</a:t>
            </a:r>
          </a:p>
          <a:p>
            <a:r>
              <a:rPr lang="en-US" sz="1600" dirty="0"/>
              <a:t>Downstream 9.471666667 mg/L</a:t>
            </a:r>
          </a:p>
          <a:p>
            <a:r>
              <a:rPr lang="en-US" sz="1600" dirty="0" smtClean="0"/>
              <a:t>Average </a:t>
            </a:r>
            <a:r>
              <a:rPr lang="en-US" sz="1600" dirty="0"/>
              <a:t>Iowa 10.5 mg/L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914400"/>
            <a:ext cx="7417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Total Suspended Solid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F:\My Pictures\Hydro project\DSC_1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05000"/>
            <a:ext cx="3984037" cy="3962400"/>
          </a:xfrm>
          <a:prstGeom prst="rect">
            <a:avLst/>
          </a:prstGeom>
          <a:noFill/>
        </p:spPr>
      </p:pic>
      <p:pic>
        <p:nvPicPr>
          <p:cNvPr id="8195" name="Picture 3" descr="F:\My Pictures\Hydro project\DSC_1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40386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2667000"/>
            <a:ext cx="29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 smtClean="0"/>
              <a:t>2.333333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5.166667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12.5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15.3333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9.166667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5.166667 mg/L</a:t>
            </a:r>
            <a:endParaRPr lang="en-US" dirty="0"/>
          </a:p>
          <a:p>
            <a:pPr marL="800100" lvl="1" indent="-342900">
              <a:buAutoNum type="arabicPlain"/>
            </a:pPr>
            <a:endParaRPr lang="en-US" dirty="0" smtClean="0"/>
          </a:p>
          <a:p>
            <a:pPr marL="342900" lvl="1" indent="-342900"/>
            <a:r>
              <a:rPr lang="en-US" dirty="0" smtClean="0"/>
              <a:t>Average	 8.277772 </a:t>
            </a:r>
            <a:r>
              <a:rPr lang="en-US" dirty="0"/>
              <a:t>mg/L</a:t>
            </a:r>
          </a:p>
          <a:p>
            <a:pPr marL="342900" indent="-342900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57400" y="533400"/>
            <a:ext cx="4691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Upstream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TSS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399"/>
            <a:ext cx="5791200" cy="3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0" y="1676400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Tx/>
              <a:buAutoNum type="arabicPlain"/>
            </a:pPr>
            <a:r>
              <a:rPr lang="en-US" dirty="0"/>
              <a:t>1.666667 mg/L</a:t>
            </a:r>
          </a:p>
          <a:p>
            <a:pPr marL="1257300" lvl="2" indent="-342900">
              <a:buFontTx/>
              <a:buAutoNum type="arabicPlain"/>
            </a:pPr>
            <a:r>
              <a:rPr lang="en-US" dirty="0" smtClean="0"/>
              <a:t>3.33333  </a:t>
            </a:r>
            <a:r>
              <a:rPr lang="en-US" dirty="0"/>
              <a:t>mg/L</a:t>
            </a:r>
          </a:p>
          <a:p>
            <a:pPr marL="1257300" lvl="2" indent="-342900">
              <a:buFontTx/>
              <a:buAutoNum type="arabicPlain"/>
            </a:pPr>
            <a:r>
              <a:rPr lang="en-US" dirty="0" smtClean="0"/>
              <a:t>14.66667 </a:t>
            </a:r>
            <a:r>
              <a:rPr lang="en-US" dirty="0"/>
              <a:t>mg/L</a:t>
            </a:r>
          </a:p>
          <a:p>
            <a:pPr marL="1257300" lvl="2" indent="-342900">
              <a:buAutoNum type="arabicPlain"/>
            </a:pPr>
            <a:r>
              <a:rPr lang="en-US" dirty="0" smtClean="0"/>
              <a:t> 4.666667 </a:t>
            </a:r>
            <a:r>
              <a:rPr lang="en-US" dirty="0"/>
              <a:t>mg/L</a:t>
            </a:r>
          </a:p>
          <a:p>
            <a:pPr marL="1257300" lvl="2" indent="-342900">
              <a:buAutoNum type="arabicPlain"/>
            </a:pPr>
            <a:r>
              <a:rPr lang="en-US" dirty="0" smtClean="0"/>
              <a:t> 7.83333  </a:t>
            </a:r>
            <a:r>
              <a:rPr lang="en-US" dirty="0"/>
              <a:t>mg/L</a:t>
            </a:r>
          </a:p>
          <a:p>
            <a:pPr marL="1257300" lvl="2" indent="-342900">
              <a:buFontTx/>
              <a:buAutoNum type="arabicPlain"/>
            </a:pPr>
            <a:r>
              <a:rPr lang="en-US" dirty="0" smtClean="0"/>
              <a:t>3.66667 </a:t>
            </a:r>
            <a:r>
              <a:rPr lang="en-US" dirty="0"/>
              <a:t>mg/L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r>
              <a:rPr lang="en-US" dirty="0" smtClean="0"/>
              <a:t>Average 5.972222 </a:t>
            </a:r>
            <a:r>
              <a:rPr lang="en-US" dirty="0"/>
              <a:t>mg/L</a:t>
            </a:r>
          </a:p>
          <a:p>
            <a:pPr marL="800100" lvl="1" indent="-342900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312604" y="5238538"/>
            <a:ext cx="6700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 Overpass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TSS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963662"/>
            <a:ext cx="621152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2200" y="2667000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Tx/>
              <a:buAutoNum type="arabicPlain"/>
            </a:pPr>
            <a:r>
              <a:rPr lang="en-US" dirty="0" smtClean="0"/>
              <a:t>5.16667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3 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6 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4.6667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2.166667 </a:t>
            </a:r>
            <a:r>
              <a:rPr lang="en-US" dirty="0"/>
              <a:t>mg/L</a:t>
            </a:r>
          </a:p>
          <a:p>
            <a:pPr marL="800100" lvl="1" indent="-342900">
              <a:buFontTx/>
              <a:buAutoNum type="arabicPlain"/>
            </a:pPr>
            <a:r>
              <a:rPr lang="en-US" dirty="0" smtClean="0"/>
              <a:t>3.5 </a:t>
            </a:r>
            <a:r>
              <a:rPr lang="en-US" dirty="0"/>
              <a:t>mg/L</a:t>
            </a:r>
          </a:p>
          <a:p>
            <a:pPr marL="342900" indent="-342900"/>
            <a:endParaRPr lang="en-US" dirty="0" smtClean="0"/>
          </a:p>
          <a:p>
            <a:pPr marL="342900" lvl="1" indent="-342900"/>
            <a:r>
              <a:rPr lang="en-US" dirty="0" smtClean="0"/>
              <a:t>Average 4.08334 </a:t>
            </a:r>
            <a:r>
              <a:rPr lang="en-US" dirty="0"/>
              <a:t>mg/L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lain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762000"/>
            <a:ext cx="5671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TSS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8392"/>
            <a:ext cx="5638800" cy="33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29" y="468553"/>
            <a:ext cx="5567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Site Comparison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79" y="1524000"/>
            <a:ext cx="8606948" cy="516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7400" y="4467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Upstream 8.27772 mg/L</a:t>
            </a:r>
          </a:p>
          <a:p>
            <a:r>
              <a:rPr lang="en-US" sz="1600" dirty="0"/>
              <a:t>Under 5.97222 mg/L</a:t>
            </a:r>
          </a:p>
          <a:p>
            <a:r>
              <a:rPr lang="en-US" sz="1600" dirty="0"/>
              <a:t>Downstream 4.0833395 mg/L</a:t>
            </a:r>
          </a:p>
          <a:p>
            <a:r>
              <a:rPr lang="en-US" sz="1600" dirty="0" smtClean="0"/>
              <a:t>Average </a:t>
            </a:r>
            <a:r>
              <a:rPr lang="en-US" sz="1600" dirty="0"/>
              <a:t>Iowa 20 mg/L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y Pictures\Hydro project\DSC_1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229600" cy="550907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152400"/>
            <a:ext cx="6676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Storm Drain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Impact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y Pictures\Hydro project\DSC_1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303911" cy="488939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28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4648200"/>
            <a:ext cx="2246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F:\My Pictures\Hydro project\DSC_1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85800"/>
            <a:ext cx="4343400" cy="2907565"/>
          </a:xfrm>
          <a:prstGeom prst="rect">
            <a:avLst/>
          </a:prstGeom>
          <a:noFill/>
        </p:spPr>
      </p:pic>
      <p:pic>
        <p:nvPicPr>
          <p:cNvPr id="4099" name="Picture 3" descr="F:\My Pictures\Hydro project\DSC_1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33800"/>
            <a:ext cx="4343400" cy="2907566"/>
          </a:xfrm>
          <a:prstGeom prst="rect">
            <a:avLst/>
          </a:prstGeom>
          <a:noFill/>
        </p:spPr>
      </p:pic>
      <p:pic>
        <p:nvPicPr>
          <p:cNvPr id="4100" name="Picture 4" descr="F:\My Pictures\Hydro project\DSC_1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4343400" cy="2907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0363" y="990600"/>
            <a:ext cx="328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Turbidity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32004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</a:t>
            </a:r>
          </a:p>
          <a:p>
            <a:endParaRPr lang="en-US" dirty="0"/>
          </a:p>
          <a:p>
            <a:r>
              <a:rPr lang="en-US" dirty="0"/>
              <a:t>Upstream </a:t>
            </a:r>
            <a:r>
              <a:rPr lang="en-US" dirty="0" smtClean="0"/>
              <a:t>4.325 NTU</a:t>
            </a:r>
            <a:endParaRPr lang="en-US" dirty="0"/>
          </a:p>
          <a:p>
            <a:r>
              <a:rPr lang="en-US" dirty="0" smtClean="0"/>
              <a:t>Under 2.31 NTU</a:t>
            </a:r>
            <a:endParaRPr lang="en-US" dirty="0"/>
          </a:p>
          <a:p>
            <a:r>
              <a:rPr lang="en-US" dirty="0" smtClean="0"/>
              <a:t>Downstream 2.816666667 NTU</a:t>
            </a:r>
            <a:endParaRPr lang="en-US" dirty="0"/>
          </a:p>
          <a:p>
            <a:r>
              <a:rPr lang="en-US" dirty="0" smtClean="0"/>
              <a:t>Drain 0.47 NTU</a:t>
            </a:r>
          </a:p>
          <a:p>
            <a:r>
              <a:rPr lang="en-US" dirty="0" smtClean="0"/>
              <a:t>Average Iowa 14 NTU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75825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10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607" y="762000"/>
            <a:ext cx="3057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Chloride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7914" y="2886019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</a:t>
            </a:r>
          </a:p>
          <a:p>
            <a:endParaRPr lang="en-US" dirty="0" smtClean="0"/>
          </a:p>
          <a:p>
            <a:r>
              <a:rPr lang="en-US" dirty="0"/>
              <a:t>Upstream </a:t>
            </a:r>
            <a:r>
              <a:rPr lang="en-US" dirty="0" smtClean="0"/>
              <a:t>1.491666667 or 36 ppm</a:t>
            </a:r>
          </a:p>
          <a:p>
            <a:r>
              <a:rPr lang="en-US" dirty="0"/>
              <a:t>Under </a:t>
            </a:r>
            <a:r>
              <a:rPr lang="en-US" dirty="0" smtClean="0"/>
              <a:t>1.45 or 36 ppm</a:t>
            </a:r>
            <a:endParaRPr lang="en-US" dirty="0"/>
          </a:p>
          <a:p>
            <a:r>
              <a:rPr lang="en-US" dirty="0" smtClean="0"/>
              <a:t>Downstream 1.415 or 33 ppm</a:t>
            </a:r>
          </a:p>
          <a:p>
            <a:r>
              <a:rPr lang="en-US" dirty="0" smtClean="0"/>
              <a:t>Drain 2.05 or 52 ppm</a:t>
            </a:r>
          </a:p>
          <a:p>
            <a:r>
              <a:rPr lang="en-US" dirty="0" smtClean="0"/>
              <a:t>Average Iowa 1 or 22 ppm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76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2971800"/>
            <a:ext cx="32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</a:t>
            </a:r>
          </a:p>
          <a:p>
            <a:endParaRPr lang="en-US" dirty="0"/>
          </a:p>
          <a:p>
            <a:pPr marL="0" lvl="1"/>
            <a:r>
              <a:rPr lang="en-US" dirty="0"/>
              <a:t>Upstream </a:t>
            </a:r>
            <a:r>
              <a:rPr lang="en-US" dirty="0" smtClean="0"/>
              <a:t>9.45 </a:t>
            </a:r>
            <a:r>
              <a:rPr lang="en-US" dirty="0"/>
              <a:t>°C</a:t>
            </a:r>
          </a:p>
          <a:p>
            <a:pPr marL="0" lvl="1"/>
            <a:r>
              <a:rPr lang="en-US" dirty="0" smtClean="0"/>
              <a:t>Under 9.083333333 </a:t>
            </a:r>
            <a:r>
              <a:rPr lang="en-US" dirty="0"/>
              <a:t>°C</a:t>
            </a:r>
          </a:p>
          <a:p>
            <a:pPr marL="0" lvl="1"/>
            <a:r>
              <a:rPr lang="en-US" dirty="0" smtClean="0"/>
              <a:t>Downstream 8.966666667 </a:t>
            </a:r>
            <a:r>
              <a:rPr lang="en-US" dirty="0"/>
              <a:t>°C</a:t>
            </a:r>
          </a:p>
          <a:p>
            <a:pPr marL="0" lvl="1"/>
            <a:r>
              <a:rPr lang="en-US" dirty="0" smtClean="0"/>
              <a:t>Drain 13.725 </a:t>
            </a:r>
            <a:r>
              <a:rPr lang="en-US" dirty="0"/>
              <a:t>°</a:t>
            </a:r>
            <a:r>
              <a:rPr lang="en-US" dirty="0" smtClean="0"/>
              <a:t>C</a:t>
            </a:r>
          </a:p>
          <a:p>
            <a:pPr marL="0" lvl="1"/>
            <a:r>
              <a:rPr lang="en-US" dirty="0" smtClean="0"/>
              <a:t>Average Iowa 11 </a:t>
            </a:r>
            <a:r>
              <a:rPr lang="en-US" dirty="0"/>
              <a:t>°C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74831" y="762000"/>
            <a:ext cx="4394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Temperature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09512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81132" y="609600"/>
            <a:ext cx="1181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30480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</a:t>
            </a:r>
          </a:p>
          <a:p>
            <a:endParaRPr lang="en-US" dirty="0" smtClean="0"/>
          </a:p>
          <a:p>
            <a:r>
              <a:rPr lang="en-US" dirty="0"/>
              <a:t>Upstream 8.166666667</a:t>
            </a:r>
          </a:p>
          <a:p>
            <a:r>
              <a:rPr lang="en-US" dirty="0" smtClean="0"/>
              <a:t>Under </a:t>
            </a:r>
            <a:r>
              <a:rPr lang="en-US" dirty="0"/>
              <a:t>8.15</a:t>
            </a:r>
          </a:p>
          <a:p>
            <a:r>
              <a:rPr lang="en-US" dirty="0" smtClean="0"/>
              <a:t>Downstream 8.1783333</a:t>
            </a:r>
          </a:p>
          <a:p>
            <a:r>
              <a:rPr lang="en-US" dirty="0" smtClean="0"/>
              <a:t>Drain 8.2525</a:t>
            </a:r>
          </a:p>
          <a:p>
            <a:r>
              <a:rPr lang="en-US" dirty="0" smtClean="0"/>
              <a:t>Average Iowa 8.2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71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533400"/>
            <a:ext cx="7020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Total Dissolved Solid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2677886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</a:t>
            </a:r>
          </a:p>
          <a:p>
            <a:endParaRPr lang="en-US" dirty="0"/>
          </a:p>
          <a:p>
            <a:r>
              <a:rPr lang="en-US" dirty="0"/>
              <a:t>Upstream </a:t>
            </a:r>
            <a:r>
              <a:rPr lang="en-US" dirty="0" smtClean="0"/>
              <a:t>441.6666667 ppm</a:t>
            </a:r>
            <a:endParaRPr lang="en-US" dirty="0"/>
          </a:p>
          <a:p>
            <a:r>
              <a:rPr lang="en-US" dirty="0" smtClean="0"/>
              <a:t>Under 435.8333333 ppm</a:t>
            </a:r>
            <a:endParaRPr lang="en-US" dirty="0"/>
          </a:p>
          <a:p>
            <a:r>
              <a:rPr lang="en-US" dirty="0" smtClean="0"/>
              <a:t>Downstream 431.5 ppm</a:t>
            </a:r>
            <a:endParaRPr lang="en-US" dirty="0"/>
          </a:p>
          <a:p>
            <a:r>
              <a:rPr lang="en-US" dirty="0" smtClean="0"/>
              <a:t>Drain 478.75 ppm</a:t>
            </a:r>
          </a:p>
          <a:p>
            <a:r>
              <a:rPr lang="en-US" dirty="0" smtClean="0"/>
              <a:t>Average Iowa 367 ppm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45847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75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3684" y="838200"/>
            <a:ext cx="59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Dissolved Oxygen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0" y="28194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</a:t>
            </a:r>
          </a:p>
          <a:p>
            <a:endParaRPr lang="en-US" dirty="0" smtClean="0"/>
          </a:p>
          <a:p>
            <a:pPr marL="0" lvl="1"/>
            <a:r>
              <a:rPr lang="en-US" dirty="0"/>
              <a:t>Upstream </a:t>
            </a:r>
            <a:r>
              <a:rPr lang="en-US" dirty="0" smtClean="0"/>
              <a:t>9.165 </a:t>
            </a:r>
            <a:r>
              <a:rPr lang="en-US" dirty="0"/>
              <a:t>mg/L</a:t>
            </a:r>
          </a:p>
          <a:p>
            <a:pPr marL="0" lvl="1"/>
            <a:r>
              <a:rPr lang="en-US" dirty="0" smtClean="0"/>
              <a:t>Under 9.208333333 </a:t>
            </a:r>
            <a:r>
              <a:rPr lang="en-US" dirty="0"/>
              <a:t>mg/L</a:t>
            </a:r>
          </a:p>
          <a:p>
            <a:pPr marL="0" lvl="1"/>
            <a:r>
              <a:rPr lang="en-US" dirty="0" smtClean="0"/>
              <a:t>Downstream 9.471666667 </a:t>
            </a:r>
            <a:r>
              <a:rPr lang="en-US" dirty="0"/>
              <a:t>mg/L</a:t>
            </a:r>
          </a:p>
          <a:p>
            <a:pPr marL="0" lvl="1"/>
            <a:r>
              <a:rPr lang="en-US" dirty="0" smtClean="0"/>
              <a:t>Drain 9.6925 mg/L</a:t>
            </a:r>
          </a:p>
          <a:p>
            <a:pPr marL="0" lvl="1"/>
            <a:r>
              <a:rPr lang="en-US" dirty="0" smtClean="0"/>
              <a:t>Average Iowa 10.5 mg/L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45847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58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91200" y="3048000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</a:t>
            </a:r>
          </a:p>
          <a:p>
            <a:endParaRPr lang="en-US" dirty="0"/>
          </a:p>
          <a:p>
            <a:pPr marL="0" lvl="1"/>
            <a:r>
              <a:rPr lang="en-US" dirty="0" smtClean="0"/>
              <a:t>Upstream 8.27772 </a:t>
            </a:r>
            <a:r>
              <a:rPr lang="en-US" dirty="0"/>
              <a:t>mg/L</a:t>
            </a:r>
          </a:p>
          <a:p>
            <a:pPr marL="0" lvl="1"/>
            <a:r>
              <a:rPr lang="en-US" dirty="0" smtClean="0"/>
              <a:t>Under 5.97222 </a:t>
            </a:r>
            <a:r>
              <a:rPr lang="en-US" dirty="0"/>
              <a:t>mg/L</a:t>
            </a:r>
          </a:p>
          <a:p>
            <a:pPr marL="0" lvl="1"/>
            <a:r>
              <a:rPr lang="en-US" dirty="0" smtClean="0"/>
              <a:t>Downstream 4.0833395 </a:t>
            </a:r>
            <a:r>
              <a:rPr lang="en-US" dirty="0"/>
              <a:t>mg/L</a:t>
            </a:r>
          </a:p>
          <a:p>
            <a:pPr marL="0" lvl="1"/>
            <a:r>
              <a:rPr lang="en-US" dirty="0" smtClean="0"/>
              <a:t>Drain 1.666666667 mg/L</a:t>
            </a:r>
          </a:p>
          <a:p>
            <a:pPr marL="0" lvl="1"/>
            <a:r>
              <a:rPr lang="en-US" dirty="0" smtClean="0"/>
              <a:t>Average Iowa 20 mg/L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86292" y="1143000"/>
            <a:ext cx="7417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Total Suspended Solid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45847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61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838200"/>
            <a:ext cx="3890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299" y="1981200"/>
            <a:ext cx="77439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Velocity increased. </a:t>
            </a:r>
          </a:p>
          <a:p>
            <a:pPr algn="ctr"/>
            <a:r>
              <a:rPr lang="en-US" sz="2800" dirty="0" smtClean="0"/>
              <a:t>Discharge decreased. </a:t>
            </a:r>
          </a:p>
          <a:p>
            <a:pPr algn="ctr"/>
            <a:r>
              <a:rPr lang="en-US" sz="2800" dirty="0" smtClean="0"/>
              <a:t>Turbidity decreased. </a:t>
            </a:r>
          </a:p>
          <a:p>
            <a:pPr algn="ctr"/>
            <a:r>
              <a:rPr lang="en-US" sz="2800" dirty="0" smtClean="0"/>
              <a:t>Chloride unaffected. </a:t>
            </a:r>
          </a:p>
          <a:p>
            <a:pPr algn="ctr"/>
            <a:r>
              <a:rPr lang="en-US" sz="2800" dirty="0" smtClean="0"/>
              <a:t>Temperature decreased. </a:t>
            </a:r>
          </a:p>
          <a:p>
            <a:pPr algn="ctr"/>
            <a:r>
              <a:rPr lang="en-US" sz="2800" dirty="0" smtClean="0"/>
              <a:t>PH unaffected. </a:t>
            </a:r>
          </a:p>
          <a:p>
            <a:pPr algn="ctr"/>
            <a:r>
              <a:rPr lang="en-US" sz="2800" dirty="0" smtClean="0"/>
              <a:t>Total dissolved solids unaffected. </a:t>
            </a:r>
          </a:p>
          <a:p>
            <a:pPr algn="ctr"/>
            <a:r>
              <a:rPr lang="en-US" sz="2800" dirty="0" smtClean="0"/>
              <a:t>Dissolved oxygen increased. </a:t>
            </a:r>
          </a:p>
          <a:p>
            <a:pPr algn="ctr"/>
            <a:r>
              <a:rPr lang="en-US" sz="2800" dirty="0" smtClean="0"/>
              <a:t>Total suspended solid decreased.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03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152400"/>
            <a:ext cx="4369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Downstream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F:\My Pictures\Hydro project\DSC_1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8001000" cy="5356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533400"/>
            <a:ext cx="5601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Testing Methods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00200"/>
            <a:ext cx="6781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sz="2800" dirty="0" smtClean="0">
                <a:latin typeface="Arial Black" pitchFamily="34" charset="0"/>
              </a:rPr>
              <a:t>Velocity 			Discharge</a:t>
            </a:r>
          </a:p>
          <a:p>
            <a:endParaRPr lang="en-US" sz="2800" dirty="0" smtClean="0">
              <a:latin typeface="Arial Black" pitchFamily="34" charset="0"/>
            </a:endParaRPr>
          </a:p>
          <a:p>
            <a:r>
              <a:rPr lang="en-US" sz="2800" dirty="0" smtClean="0">
                <a:latin typeface="Arial Black" pitchFamily="34" charset="0"/>
              </a:rPr>
              <a:t>	Turbidity			Chloride</a:t>
            </a:r>
          </a:p>
          <a:p>
            <a:r>
              <a:rPr lang="en-US" sz="2800" dirty="0" smtClean="0">
                <a:latin typeface="Arial Black" pitchFamily="34" charset="0"/>
              </a:rPr>
              <a:t>	</a:t>
            </a:r>
          </a:p>
          <a:p>
            <a:r>
              <a:rPr lang="en-US" sz="2800" dirty="0" smtClean="0">
                <a:latin typeface="Arial Black" pitchFamily="34" charset="0"/>
              </a:rPr>
              <a:t>	Temperature 		pH</a:t>
            </a:r>
          </a:p>
          <a:p>
            <a:r>
              <a:rPr lang="en-US" sz="2800" dirty="0" smtClean="0">
                <a:latin typeface="Arial Black" pitchFamily="34" charset="0"/>
              </a:rPr>
              <a:t>	</a:t>
            </a:r>
          </a:p>
          <a:p>
            <a:r>
              <a:rPr lang="en-US" sz="2800" dirty="0" smtClean="0">
                <a:latin typeface="Arial Black" pitchFamily="34" charset="0"/>
              </a:rPr>
              <a:t>	Total Dissolved Solids</a:t>
            </a:r>
          </a:p>
          <a:p>
            <a:r>
              <a:rPr lang="en-US" sz="2800" dirty="0" smtClean="0">
                <a:latin typeface="Arial Black" pitchFamily="34" charset="0"/>
              </a:rPr>
              <a:t>	</a:t>
            </a:r>
          </a:p>
          <a:p>
            <a:r>
              <a:rPr lang="en-US" sz="2800" dirty="0" smtClean="0">
                <a:latin typeface="Arial Black" pitchFamily="34" charset="0"/>
              </a:rPr>
              <a:t>	Dissolved Oxygen</a:t>
            </a:r>
          </a:p>
          <a:p>
            <a:r>
              <a:rPr lang="en-US" sz="2800" dirty="0" smtClean="0">
                <a:latin typeface="Arial Black" pitchFamily="34" charset="0"/>
              </a:rPr>
              <a:t>	</a:t>
            </a:r>
          </a:p>
          <a:p>
            <a:r>
              <a:rPr lang="en-US" sz="2800" dirty="0" smtClean="0">
                <a:latin typeface="Arial Black" pitchFamily="34" charset="0"/>
              </a:rPr>
              <a:t>	Total Suspended Solids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609600"/>
            <a:ext cx="4580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Testing Dates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C:\Users\madsene\Pictures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" y="153293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933</TotalTime>
  <Words>1251</Words>
  <Application>Microsoft Macintosh PowerPoint</Application>
  <PresentationFormat>On-screen Show (4:3)</PresentationFormat>
  <Paragraphs>428</Paragraphs>
  <Slides>67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Madsen</dc:creator>
  <cp:lastModifiedBy>Ethan Levine</cp:lastModifiedBy>
  <cp:revision>54</cp:revision>
  <dcterms:created xsi:type="dcterms:W3CDTF">2011-11-30T18:55:49Z</dcterms:created>
  <dcterms:modified xsi:type="dcterms:W3CDTF">2011-11-30T18:56:25Z</dcterms:modified>
</cp:coreProperties>
</file>